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2"/>
  </p:notesMasterIdLst>
  <p:sldIdLst>
    <p:sldId id="256" r:id="rId2"/>
    <p:sldId id="335" r:id="rId3"/>
    <p:sldId id="337" r:id="rId4"/>
    <p:sldId id="338" r:id="rId5"/>
    <p:sldId id="344" r:id="rId6"/>
    <p:sldId id="345" r:id="rId7"/>
    <p:sldId id="340" r:id="rId8"/>
    <p:sldId id="341" r:id="rId9"/>
    <p:sldId id="342" r:id="rId10"/>
    <p:sldId id="343"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7/13/2020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7/13/2020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7/13/2020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7/13/2020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7/13/2020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7/13/2020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7/13/2020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7/13/2020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7/13/2020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7/13/2020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7/13/2020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2700" b="1" dirty="0" smtClean="0">
                <a:solidFill>
                  <a:srgbClr val="FF0000"/>
                </a:solidFill>
              </a:rPr>
              <a:t>Formation Of Company, Promoter And Functions Of Promoter</a:t>
            </a:r>
            <a:endParaRPr lang="en-US" sz="24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 xmlns:a16="http://schemas.microsoft.com/office/drawing/2014/main"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10</a:t>
            </a:fld>
            <a:endParaRPr lang="en-US"/>
          </a:p>
        </p:txBody>
      </p:sp>
      <p:sp>
        <p:nvSpPr>
          <p:cNvPr id="8" name="Title 1">
            <a:extLst>
              <a:ext uri="{FF2B5EF4-FFF2-40B4-BE49-F238E27FC236}">
                <a16:creationId xmlns="" xmlns:a16="http://schemas.microsoft.com/office/drawing/2014/main"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 xmlns:p14="http://schemas.microsoft.com/office/powerpoint/2010/main" val="212794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04800" y="228600"/>
            <a:ext cx="8458200" cy="6106800"/>
          </a:xfrm>
          <a:prstGeom prst="rect">
            <a:avLst/>
          </a:prstGeom>
        </p:spPr>
        <p:txBody>
          <a:bodyPr vert="horz" wrap="square" lIns="0" tIns="12700" rIns="0" bIns="0" rtlCol="0">
            <a:spAutoFit/>
          </a:bodyPr>
          <a:lstStyle/>
          <a:p>
            <a:pPr algn="just" fontAlgn="base"/>
            <a:r>
              <a:rPr lang="en-GB" sz="2800" b="1" dirty="0" smtClean="0">
                <a:solidFill>
                  <a:srgbClr val="FF0000"/>
                </a:solidFill>
                <a:effectLst/>
                <a:latin typeface="+mj-lt"/>
              </a:rPr>
              <a:t>Introduction:</a:t>
            </a:r>
          </a:p>
          <a:p>
            <a:pPr algn="just" fontAlgn="base"/>
            <a:endParaRPr lang="en-GB" sz="2300" dirty="0" smtClean="0">
              <a:effectLst/>
              <a:latin typeface="+mj-lt"/>
            </a:endParaRPr>
          </a:p>
          <a:p>
            <a:pPr algn="just" fontAlgn="base"/>
            <a:r>
              <a:rPr lang="en-GB" sz="2300" dirty="0" smtClean="0">
                <a:effectLst/>
                <a:latin typeface="+mj-lt"/>
              </a:rPr>
              <a:t>We </a:t>
            </a:r>
            <a:r>
              <a:rPr lang="en-GB" sz="2300" dirty="0">
                <a:effectLst/>
                <a:latin typeface="+mj-lt"/>
              </a:rPr>
              <a:t>know that a company is a separate legal entity which is formed and registered</a:t>
            </a:r>
            <a:r>
              <a:rPr lang="en-IN" sz="2300" dirty="0">
                <a:effectLst/>
                <a:latin typeface="+mj-lt"/>
              </a:rPr>
              <a:t> </a:t>
            </a:r>
            <a:r>
              <a:rPr lang="en-GB" sz="2300" dirty="0">
                <a:effectLst/>
                <a:latin typeface="+mj-lt"/>
              </a:rPr>
              <a:t>under the Companies Act. It may be noted that before a company is actually formed</a:t>
            </a:r>
            <a:r>
              <a:rPr lang="en-IN" sz="2300" dirty="0">
                <a:effectLst/>
                <a:latin typeface="+mj-lt"/>
              </a:rPr>
              <a:t> </a:t>
            </a:r>
            <a:r>
              <a:rPr lang="en-GB" sz="2300" dirty="0">
                <a:effectLst/>
                <a:latin typeface="+mj-lt"/>
              </a:rPr>
              <a:t>(i.e., formed and registered under the Companies Act), certain persons, who wish to</a:t>
            </a:r>
            <a:r>
              <a:rPr lang="en-IN" sz="2300" dirty="0">
                <a:effectLst/>
                <a:latin typeface="+mj-lt"/>
              </a:rPr>
              <a:t> </a:t>
            </a:r>
            <a:r>
              <a:rPr lang="en-GB" sz="2300" dirty="0">
                <a:effectLst/>
                <a:latin typeface="+mj-lt"/>
              </a:rPr>
              <a:t>form a company, come together with a view to carry on some business for the purpose</a:t>
            </a:r>
            <a:r>
              <a:rPr lang="en-IN" sz="2300" dirty="0">
                <a:effectLst/>
                <a:latin typeface="+mj-lt"/>
              </a:rPr>
              <a:t> </a:t>
            </a:r>
            <a:r>
              <a:rPr lang="en-GB" sz="2300" dirty="0">
                <a:effectLst/>
                <a:latin typeface="+mj-lt"/>
              </a:rPr>
              <a:t>of earning profits. Such persons have to decide various questions such as (a) which</a:t>
            </a:r>
            <a:r>
              <a:rPr lang="en-IN" sz="2300" dirty="0">
                <a:effectLst/>
                <a:latin typeface="+mj-lt"/>
              </a:rPr>
              <a:t> </a:t>
            </a:r>
            <a:r>
              <a:rPr lang="en-GB" sz="2300" dirty="0">
                <a:effectLst/>
                <a:latin typeface="+mj-lt"/>
              </a:rPr>
              <a:t>business they should start, (b) whether they should form a new company or take over</a:t>
            </a:r>
            <a:r>
              <a:rPr lang="en-IN" sz="2300" dirty="0">
                <a:effectLst/>
                <a:latin typeface="+mj-lt"/>
              </a:rPr>
              <a:t> t</a:t>
            </a:r>
            <a:r>
              <a:rPr lang="en-GB" sz="2300" dirty="0">
                <a:effectLst/>
                <a:latin typeface="+mj-lt"/>
              </a:rPr>
              <a:t>he business of some existing company, (c) if new company is to be started, whether</a:t>
            </a:r>
            <a:r>
              <a:rPr lang="en-IN" sz="2300" dirty="0">
                <a:effectLst/>
                <a:latin typeface="+mj-lt"/>
              </a:rPr>
              <a:t> </a:t>
            </a:r>
            <a:r>
              <a:rPr lang="en-GB" sz="2300" dirty="0">
                <a:effectLst/>
                <a:latin typeface="+mj-lt"/>
              </a:rPr>
              <a:t>they should start a private company or pubic company, (d) what should be the capital of</a:t>
            </a:r>
            <a:r>
              <a:rPr lang="en-IN" sz="2300" dirty="0">
                <a:effectLst/>
                <a:latin typeface="+mj-lt"/>
              </a:rPr>
              <a:t> </a:t>
            </a:r>
            <a:r>
              <a:rPr lang="en-GB" sz="2300" dirty="0">
                <a:effectLst/>
                <a:latin typeface="+mj-lt"/>
              </a:rPr>
              <a:t>the company etc. After deciding about the formation of the company, the desirous</a:t>
            </a:r>
            <a:r>
              <a:rPr lang="en-IN" sz="2300" dirty="0">
                <a:effectLst/>
                <a:latin typeface="+mj-lt"/>
              </a:rPr>
              <a:t> </a:t>
            </a:r>
            <a:r>
              <a:rPr lang="en-GB" sz="2300" dirty="0">
                <a:effectLst/>
                <a:latin typeface="+mj-lt"/>
              </a:rPr>
              <a:t>persons take necessary steps, and the company is actually formed. Thereafter, </a:t>
            </a:r>
            <a:r>
              <a:rPr lang="en-GB" sz="2300" dirty="0" smtClean="0">
                <a:effectLst/>
                <a:latin typeface="+mj-lt"/>
              </a:rPr>
              <a:t>they start </a:t>
            </a:r>
            <a:r>
              <a:rPr lang="en-GB" sz="2300" dirty="0">
                <a:effectLst/>
                <a:latin typeface="+mj-lt"/>
              </a:rPr>
              <a:t>their business. Thus, there are various stage in the formation of a company from</a:t>
            </a:r>
            <a:r>
              <a:rPr lang="en-IN" sz="2300" dirty="0">
                <a:effectLst/>
                <a:latin typeface="+mj-lt"/>
              </a:rPr>
              <a:t> </a:t>
            </a:r>
            <a:r>
              <a:rPr lang="en-GB" sz="2300" dirty="0">
                <a:effectLst/>
                <a:latin typeface="+mj-lt"/>
              </a:rPr>
              <a:t>thinking of starting a business to the actual starting of the business.</a:t>
            </a: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571500" y="381000"/>
            <a:ext cx="8267700" cy="6168355"/>
          </a:xfrm>
          <a:prstGeom prst="rect">
            <a:avLst/>
          </a:prstGeom>
        </p:spPr>
        <p:txBody>
          <a:bodyPr vert="horz" wrap="square" lIns="0" tIns="12700" rIns="0" bIns="0" rtlCol="0">
            <a:spAutoFit/>
          </a:bodyPr>
          <a:lstStyle/>
          <a:p>
            <a:pPr algn="just" fontAlgn="base"/>
            <a:r>
              <a:rPr lang="en-IN" sz="2800" b="1" dirty="0">
                <a:solidFill>
                  <a:srgbClr val="FF0000"/>
                </a:solidFill>
                <a:effectLst/>
                <a:latin typeface="+mj-lt"/>
              </a:rPr>
              <a:t>FORMATION OF COMPANY :</a:t>
            </a:r>
          </a:p>
          <a:p>
            <a:pPr algn="just" fontAlgn="base">
              <a:lnSpc>
                <a:spcPct val="50000"/>
              </a:lnSpc>
            </a:pPr>
            <a:endParaRPr lang="en-GB" sz="2400" dirty="0" smtClean="0">
              <a:effectLst/>
              <a:latin typeface="+mj-lt"/>
            </a:endParaRPr>
          </a:p>
          <a:p>
            <a:pPr algn="just" fontAlgn="base"/>
            <a:r>
              <a:rPr lang="en-GB" sz="2400" dirty="0" smtClean="0">
                <a:effectLst/>
                <a:latin typeface="+mj-lt"/>
              </a:rPr>
              <a:t>Formation </a:t>
            </a:r>
            <a:r>
              <a:rPr lang="en-GB" sz="2400" dirty="0">
                <a:effectLst/>
                <a:latin typeface="+mj-lt"/>
              </a:rPr>
              <a:t>of a company is a complex</a:t>
            </a:r>
            <a:r>
              <a:rPr lang="en-IN" sz="2400" dirty="0">
                <a:effectLst/>
                <a:latin typeface="+mj-lt"/>
              </a:rPr>
              <a:t> </a:t>
            </a:r>
            <a:r>
              <a:rPr lang="en-GB" sz="2400" dirty="0">
                <a:effectLst/>
                <a:latin typeface="+mj-lt"/>
              </a:rPr>
              <a:t>activity involving completion of legal</a:t>
            </a:r>
            <a:r>
              <a:rPr lang="en-IN" sz="2400" dirty="0">
                <a:effectLst/>
                <a:latin typeface="+mj-lt"/>
              </a:rPr>
              <a:t> </a:t>
            </a:r>
            <a:r>
              <a:rPr lang="en-GB" sz="2400" dirty="0">
                <a:effectLst/>
                <a:latin typeface="+mj-lt"/>
              </a:rPr>
              <a:t>formalities and procedures. To </a:t>
            </a:r>
            <a:r>
              <a:rPr lang="en-GB" sz="2400" dirty="0" smtClean="0">
                <a:effectLst/>
                <a:latin typeface="+mj-lt"/>
              </a:rPr>
              <a:t>fully understand </a:t>
            </a:r>
            <a:r>
              <a:rPr lang="en-GB" sz="2400" dirty="0">
                <a:effectLst/>
                <a:latin typeface="+mj-lt"/>
              </a:rPr>
              <a:t>the process one can divide</a:t>
            </a:r>
            <a:r>
              <a:rPr lang="en-IN" sz="2400" dirty="0">
                <a:effectLst/>
                <a:latin typeface="+mj-lt"/>
              </a:rPr>
              <a:t> </a:t>
            </a:r>
            <a:r>
              <a:rPr lang="en-GB" sz="2400" dirty="0">
                <a:effectLst/>
                <a:latin typeface="+mj-lt"/>
              </a:rPr>
              <a:t>the formalities into three distinct stages,</a:t>
            </a:r>
            <a:r>
              <a:rPr lang="en-IN" sz="2400" dirty="0">
                <a:effectLst/>
                <a:latin typeface="+mj-lt"/>
              </a:rPr>
              <a:t> </a:t>
            </a:r>
            <a:r>
              <a:rPr lang="en-GB" sz="2400" dirty="0">
                <a:effectLst/>
                <a:latin typeface="+mj-lt"/>
              </a:rPr>
              <a:t>which are</a:t>
            </a:r>
            <a:r>
              <a:rPr lang="en-GB" sz="2400" dirty="0" smtClean="0">
                <a:effectLst/>
                <a:latin typeface="+mj-lt"/>
              </a:rPr>
              <a:t>:</a:t>
            </a:r>
          </a:p>
          <a:p>
            <a:pPr algn="just" fontAlgn="base"/>
            <a:endParaRPr lang="en-IN" sz="2400" dirty="0">
              <a:effectLst/>
              <a:latin typeface="+mj-lt"/>
            </a:endParaRPr>
          </a:p>
          <a:p>
            <a:pPr algn="just" fontAlgn="base"/>
            <a:r>
              <a:rPr lang="en-GB" sz="2400" dirty="0">
                <a:effectLst/>
                <a:latin typeface="+mj-lt"/>
              </a:rPr>
              <a:t> (</a:t>
            </a:r>
            <a:r>
              <a:rPr lang="en-GB" sz="2400" dirty="0" err="1">
                <a:effectLst/>
                <a:latin typeface="+mj-lt"/>
              </a:rPr>
              <a:t>i</a:t>
            </a:r>
            <a:r>
              <a:rPr lang="en-GB" sz="2400" b="1" dirty="0">
                <a:effectLst/>
                <a:latin typeface="+mj-lt"/>
              </a:rPr>
              <a:t>) Promotion; </a:t>
            </a:r>
            <a:endParaRPr lang="en-IN" sz="2400" b="1" dirty="0">
              <a:effectLst/>
              <a:latin typeface="+mj-lt"/>
            </a:endParaRPr>
          </a:p>
          <a:p>
            <a:pPr algn="just" fontAlgn="base"/>
            <a:r>
              <a:rPr lang="en-GB" sz="2400" b="1" dirty="0">
                <a:effectLst/>
                <a:latin typeface="+mj-lt"/>
              </a:rPr>
              <a:t>(ii)</a:t>
            </a:r>
            <a:r>
              <a:rPr lang="en-IN" sz="2400" b="1" dirty="0">
                <a:effectLst/>
                <a:latin typeface="+mj-lt"/>
              </a:rPr>
              <a:t> </a:t>
            </a:r>
            <a:r>
              <a:rPr lang="en-GB" sz="2400" b="1" dirty="0">
                <a:effectLst/>
                <a:latin typeface="+mj-lt"/>
              </a:rPr>
              <a:t>Incorporation </a:t>
            </a:r>
            <a:r>
              <a:rPr lang="en-GB" sz="2400" b="1" dirty="0" smtClean="0">
                <a:latin typeface="+mj-lt"/>
              </a:rPr>
              <a:t>of Companies</a:t>
            </a:r>
            <a:endParaRPr lang="en-IN" sz="2400" b="1" dirty="0">
              <a:effectLst/>
              <a:latin typeface="+mj-lt"/>
            </a:endParaRPr>
          </a:p>
          <a:p>
            <a:pPr algn="just" fontAlgn="base"/>
            <a:r>
              <a:rPr lang="en-GB" sz="2400" b="1" dirty="0">
                <a:effectLst/>
                <a:latin typeface="+mj-lt"/>
              </a:rPr>
              <a:t>(iii) Subscription of</a:t>
            </a:r>
            <a:r>
              <a:rPr lang="en-IN" sz="2400" b="1" dirty="0">
                <a:effectLst/>
                <a:latin typeface="+mj-lt"/>
              </a:rPr>
              <a:t> </a:t>
            </a:r>
            <a:r>
              <a:rPr lang="en-GB" sz="2400" b="1" dirty="0">
                <a:effectLst/>
                <a:latin typeface="+mj-lt"/>
              </a:rPr>
              <a:t>capital.</a:t>
            </a:r>
            <a:endParaRPr lang="en-IN" sz="2400" b="1" dirty="0">
              <a:effectLst/>
              <a:latin typeface="+mj-lt"/>
            </a:endParaRPr>
          </a:p>
          <a:p>
            <a:pPr algn="just" fontAlgn="base"/>
            <a:r>
              <a:rPr lang="en-IN" sz="2400" b="1" dirty="0">
                <a:latin typeface="+mj-lt"/>
              </a:rPr>
              <a:t>(iv) </a:t>
            </a:r>
            <a:r>
              <a:rPr lang="en-GB" sz="2400" b="1" dirty="0">
                <a:effectLst/>
                <a:latin typeface="+mj-lt"/>
              </a:rPr>
              <a:t>Commencement of</a:t>
            </a:r>
            <a:r>
              <a:rPr lang="en-IN" sz="2400" b="1" dirty="0">
                <a:effectLst/>
                <a:latin typeface="+mj-lt"/>
              </a:rPr>
              <a:t> </a:t>
            </a:r>
            <a:r>
              <a:rPr lang="en-GB" sz="2400" b="1" dirty="0">
                <a:effectLst/>
                <a:latin typeface="+mj-lt"/>
              </a:rPr>
              <a:t>business</a:t>
            </a:r>
            <a:r>
              <a:rPr lang="en-GB" sz="2400" b="1" dirty="0" smtClean="0">
                <a:effectLst/>
                <a:latin typeface="+mj-lt"/>
              </a:rPr>
              <a:t>.</a:t>
            </a:r>
          </a:p>
          <a:p>
            <a:pPr algn="just" fontAlgn="base"/>
            <a:endParaRPr lang="en-GB" sz="2400" dirty="0">
              <a:effectLst/>
              <a:latin typeface="+mj-lt"/>
            </a:endParaRPr>
          </a:p>
          <a:p>
            <a:pPr algn="just" fontAlgn="base"/>
            <a:r>
              <a:rPr lang="en-GB" sz="2400" dirty="0">
                <a:effectLst/>
                <a:latin typeface="+mj-lt"/>
              </a:rPr>
              <a:t>It may, however, be noted that these</a:t>
            </a:r>
            <a:r>
              <a:rPr lang="en-IN" sz="2400" dirty="0">
                <a:effectLst/>
                <a:latin typeface="+mj-lt"/>
              </a:rPr>
              <a:t> </a:t>
            </a:r>
            <a:r>
              <a:rPr lang="en-GB" sz="2400" dirty="0">
                <a:effectLst/>
                <a:latin typeface="+mj-lt"/>
              </a:rPr>
              <a:t>stages are appropriate from the point</a:t>
            </a:r>
            <a:r>
              <a:rPr lang="en-IN" sz="2400" dirty="0">
                <a:effectLst/>
                <a:latin typeface="+mj-lt"/>
              </a:rPr>
              <a:t> </a:t>
            </a:r>
            <a:r>
              <a:rPr lang="en-GB" sz="2400" dirty="0">
                <a:effectLst/>
                <a:latin typeface="+mj-lt"/>
              </a:rPr>
              <a:t>of view of formation of any kind of</a:t>
            </a:r>
            <a:r>
              <a:rPr lang="en-IN" sz="2400" dirty="0">
                <a:effectLst/>
                <a:latin typeface="+mj-lt"/>
              </a:rPr>
              <a:t> </a:t>
            </a:r>
            <a:r>
              <a:rPr lang="en-GB" sz="2400" dirty="0">
                <a:effectLst/>
                <a:latin typeface="+mj-lt"/>
              </a:rPr>
              <a:t>company. Private company as against</a:t>
            </a:r>
            <a:r>
              <a:rPr lang="en-IN" sz="2400" dirty="0">
                <a:effectLst/>
                <a:latin typeface="+mj-lt"/>
              </a:rPr>
              <a:t> </a:t>
            </a:r>
            <a:r>
              <a:rPr lang="en-GB" sz="2400" dirty="0">
                <a:effectLst/>
                <a:latin typeface="+mj-lt"/>
              </a:rPr>
              <a:t>the public limited company is prohibited</a:t>
            </a:r>
            <a:r>
              <a:rPr lang="en-IN" sz="2400" dirty="0">
                <a:effectLst/>
                <a:latin typeface="+mj-lt"/>
              </a:rPr>
              <a:t> </a:t>
            </a:r>
            <a:r>
              <a:rPr lang="en-GB" sz="2400" dirty="0">
                <a:effectLst/>
                <a:latin typeface="+mj-lt"/>
              </a:rPr>
              <a:t>to raise funds from public, it does not</a:t>
            </a:r>
            <a:r>
              <a:rPr lang="en-IN" sz="2400" dirty="0">
                <a:effectLst/>
                <a:latin typeface="+mj-lt"/>
              </a:rPr>
              <a:t> </a:t>
            </a:r>
            <a:r>
              <a:rPr lang="en-GB" sz="2400" dirty="0">
                <a:effectLst/>
                <a:latin typeface="+mj-lt"/>
              </a:rPr>
              <a:t>need to issue a prospectus and complete</a:t>
            </a:r>
            <a:r>
              <a:rPr lang="en-IN" sz="2400" dirty="0">
                <a:effectLst/>
                <a:latin typeface="+mj-lt"/>
              </a:rPr>
              <a:t> </a:t>
            </a:r>
            <a:r>
              <a:rPr lang="en-GB" sz="2400" dirty="0">
                <a:effectLst/>
                <a:latin typeface="+mj-lt"/>
              </a:rPr>
              <a:t>the formality of minimum subscription.</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42900" y="243239"/>
            <a:ext cx="8458200" cy="5799023"/>
          </a:xfrm>
          <a:prstGeom prst="rect">
            <a:avLst/>
          </a:prstGeom>
        </p:spPr>
        <p:txBody>
          <a:bodyPr vert="horz" wrap="square" lIns="0" tIns="12700" rIns="0" bIns="0" rtlCol="0">
            <a:spAutoFit/>
          </a:bodyPr>
          <a:lstStyle/>
          <a:p>
            <a:pPr algn="just" fontAlgn="base"/>
            <a:r>
              <a:rPr lang="en-GB" sz="3200" b="1" dirty="0">
                <a:solidFill>
                  <a:srgbClr val="FF0000"/>
                </a:solidFill>
                <a:effectLst/>
                <a:latin typeface="+mj-lt"/>
              </a:rPr>
              <a:t>Promotion of a Company:</a:t>
            </a:r>
          </a:p>
          <a:p>
            <a:pPr algn="just" fontAlgn="base"/>
            <a:endParaRPr lang="en-GB" sz="3200" b="0" dirty="0">
              <a:solidFill>
                <a:srgbClr val="000000"/>
              </a:solidFill>
              <a:effectLst/>
              <a:latin typeface="+mj-lt"/>
            </a:endParaRPr>
          </a:p>
          <a:p>
            <a:pPr algn="just" fontAlgn="base"/>
            <a:r>
              <a:rPr lang="en-GB" sz="2800" b="0" dirty="0">
                <a:solidFill>
                  <a:srgbClr val="000000"/>
                </a:solidFill>
                <a:effectLst/>
                <a:latin typeface="+mj-lt"/>
              </a:rPr>
              <a:t>Promotion is the first stage in the</a:t>
            </a:r>
            <a:r>
              <a:rPr lang="en-IN" sz="2800" b="0" dirty="0">
                <a:solidFill>
                  <a:srgbClr val="000000"/>
                </a:solidFill>
                <a:effectLst/>
                <a:latin typeface="+mj-lt"/>
              </a:rPr>
              <a:t> </a:t>
            </a:r>
            <a:r>
              <a:rPr lang="en-GB" sz="2800" b="0" dirty="0">
                <a:solidFill>
                  <a:srgbClr val="000000"/>
                </a:solidFill>
                <a:effectLst/>
                <a:latin typeface="+mj-lt"/>
              </a:rPr>
              <a:t>formation of a company. It involves</a:t>
            </a:r>
            <a:r>
              <a:rPr lang="en-IN" sz="2800" b="0" dirty="0">
                <a:solidFill>
                  <a:srgbClr val="000000"/>
                </a:solidFill>
                <a:effectLst/>
                <a:latin typeface="+mj-lt"/>
              </a:rPr>
              <a:t> </a:t>
            </a:r>
            <a:r>
              <a:rPr lang="en-GB" sz="2800" b="0" dirty="0">
                <a:solidFill>
                  <a:srgbClr val="000000"/>
                </a:solidFill>
                <a:effectLst/>
                <a:latin typeface="+mj-lt"/>
              </a:rPr>
              <a:t>conceiving a business idea and taking</a:t>
            </a:r>
            <a:r>
              <a:rPr lang="en-IN" sz="2800" b="0" dirty="0">
                <a:solidFill>
                  <a:srgbClr val="000000"/>
                </a:solidFill>
                <a:effectLst/>
                <a:latin typeface="+mj-lt"/>
              </a:rPr>
              <a:t> </a:t>
            </a:r>
            <a:r>
              <a:rPr lang="en-GB" sz="2800" b="0" dirty="0">
                <a:solidFill>
                  <a:srgbClr val="000000"/>
                </a:solidFill>
                <a:effectLst/>
                <a:latin typeface="+mj-lt"/>
              </a:rPr>
              <a:t>an initiative to form a company so that</a:t>
            </a:r>
            <a:r>
              <a:rPr lang="en-IN" sz="2800" b="0" dirty="0">
                <a:solidFill>
                  <a:srgbClr val="000000"/>
                </a:solidFill>
                <a:effectLst/>
                <a:latin typeface="+mj-lt"/>
              </a:rPr>
              <a:t> </a:t>
            </a:r>
            <a:r>
              <a:rPr lang="en-GB" sz="2800" b="0" dirty="0">
                <a:solidFill>
                  <a:srgbClr val="000000"/>
                </a:solidFill>
                <a:effectLst/>
                <a:latin typeface="+mj-lt"/>
              </a:rPr>
              <a:t>practical shape can be given to</a:t>
            </a:r>
            <a:r>
              <a:rPr lang="en-IN" sz="2800" b="0" dirty="0">
                <a:solidFill>
                  <a:srgbClr val="000000"/>
                </a:solidFill>
                <a:effectLst/>
                <a:latin typeface="+mj-lt"/>
              </a:rPr>
              <a:t> </a:t>
            </a:r>
            <a:r>
              <a:rPr lang="en-GB" sz="2800" b="0" dirty="0">
                <a:solidFill>
                  <a:srgbClr val="000000"/>
                </a:solidFill>
                <a:effectLst/>
                <a:latin typeface="+mj-lt"/>
              </a:rPr>
              <a:t>exploiting the available business</a:t>
            </a:r>
            <a:r>
              <a:rPr lang="en-IN" sz="2800" b="0" dirty="0">
                <a:solidFill>
                  <a:srgbClr val="000000"/>
                </a:solidFill>
                <a:effectLst/>
                <a:latin typeface="+mj-lt"/>
              </a:rPr>
              <a:t> </a:t>
            </a:r>
            <a:r>
              <a:rPr lang="en-GB" sz="2800" b="0" dirty="0">
                <a:solidFill>
                  <a:srgbClr val="000000"/>
                </a:solidFill>
                <a:effectLst/>
                <a:latin typeface="+mj-lt"/>
              </a:rPr>
              <a:t>opportunity. Thus, it begins with</a:t>
            </a:r>
            <a:r>
              <a:rPr lang="en-IN" sz="2800" b="0" dirty="0">
                <a:solidFill>
                  <a:srgbClr val="000000"/>
                </a:solidFill>
                <a:effectLst/>
                <a:latin typeface="+mj-lt"/>
              </a:rPr>
              <a:t> </a:t>
            </a:r>
            <a:r>
              <a:rPr lang="en-GB" sz="2800" b="0" dirty="0">
                <a:solidFill>
                  <a:srgbClr val="000000"/>
                </a:solidFill>
                <a:effectLst/>
                <a:latin typeface="+mj-lt"/>
              </a:rPr>
              <a:t>somebody having discovered a potential</a:t>
            </a:r>
            <a:r>
              <a:rPr lang="en-IN" sz="2800" b="0" dirty="0">
                <a:solidFill>
                  <a:srgbClr val="000000"/>
                </a:solidFill>
                <a:effectLst/>
                <a:latin typeface="+mj-lt"/>
              </a:rPr>
              <a:t> </a:t>
            </a:r>
            <a:r>
              <a:rPr lang="en-GB" sz="2800" b="0" dirty="0">
                <a:solidFill>
                  <a:srgbClr val="000000"/>
                </a:solidFill>
                <a:effectLst/>
                <a:latin typeface="+mj-lt"/>
              </a:rPr>
              <a:t>business idea.</a:t>
            </a:r>
            <a:r>
              <a:rPr lang="en-IN" sz="2800" b="0" dirty="0">
                <a:solidFill>
                  <a:srgbClr val="000000"/>
                </a:solidFill>
                <a:effectLst/>
                <a:latin typeface="+mj-lt"/>
              </a:rPr>
              <a:t> </a:t>
            </a:r>
            <a:r>
              <a:rPr lang="en-GB" sz="2800" b="0" dirty="0">
                <a:solidFill>
                  <a:srgbClr val="000000"/>
                </a:solidFill>
                <a:effectLst/>
                <a:latin typeface="+mj-lt"/>
              </a:rPr>
              <a:t>Any person or a group</a:t>
            </a:r>
            <a:r>
              <a:rPr lang="en-IN" sz="2800" b="0" dirty="0">
                <a:solidFill>
                  <a:srgbClr val="000000"/>
                </a:solidFill>
                <a:effectLst/>
                <a:latin typeface="+mj-lt"/>
              </a:rPr>
              <a:t> </a:t>
            </a:r>
            <a:r>
              <a:rPr lang="en-GB" sz="2800" b="0" dirty="0">
                <a:solidFill>
                  <a:srgbClr val="000000"/>
                </a:solidFill>
                <a:effectLst/>
                <a:latin typeface="+mj-lt"/>
              </a:rPr>
              <a:t>of persons or even a company may have</a:t>
            </a:r>
            <a:r>
              <a:rPr lang="en-IN" sz="2800" b="0" dirty="0">
                <a:solidFill>
                  <a:srgbClr val="000000"/>
                </a:solidFill>
                <a:effectLst/>
                <a:latin typeface="+mj-lt"/>
              </a:rPr>
              <a:t> discovered an opportunity. If such a person or a group of persons or a company proceeds to form a company, then, they are said to be the promoters of the company.</a:t>
            </a:r>
          </a:p>
          <a:p>
            <a:pPr algn="just" fontAlgn="base"/>
            <a:endParaRPr lang="en-GB" sz="3200" b="0" dirty="0">
              <a:solidFill>
                <a:srgbClr val="424142"/>
              </a:solidFill>
              <a:effectLst/>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C8B29D-ED3E-694B-A6AA-EDC06482808A}"/>
              </a:ext>
            </a:extLst>
          </p:cNvPr>
          <p:cNvSpPr>
            <a:spLocks noGrp="1"/>
          </p:cNvSpPr>
          <p:nvPr>
            <p:ph type="title"/>
          </p:nvPr>
        </p:nvSpPr>
        <p:spPr>
          <a:xfrm>
            <a:off x="0" y="-2433184"/>
            <a:ext cx="8229600" cy="1143000"/>
          </a:xfrm>
        </p:spPr>
        <p:txBody>
          <a:bodyPr/>
          <a:lstStyle/>
          <a:p>
            <a:endParaRPr lang="en-US"/>
          </a:p>
        </p:txBody>
      </p:sp>
      <p:sp>
        <p:nvSpPr>
          <p:cNvPr id="3" name="Content Placeholder 2">
            <a:extLst>
              <a:ext uri="{FF2B5EF4-FFF2-40B4-BE49-F238E27FC236}">
                <a16:creationId xmlns="" xmlns:a16="http://schemas.microsoft.com/office/drawing/2014/main" id="{54B10A79-6200-E542-A132-A750AEE66E30}"/>
              </a:ext>
            </a:extLst>
          </p:cNvPr>
          <p:cNvSpPr>
            <a:spLocks noGrp="1"/>
          </p:cNvSpPr>
          <p:nvPr>
            <p:ph idx="1"/>
          </p:nvPr>
        </p:nvSpPr>
        <p:spPr>
          <a:xfrm>
            <a:off x="457200" y="136526"/>
            <a:ext cx="8229600" cy="5989638"/>
          </a:xfrm>
        </p:spPr>
        <p:txBody>
          <a:bodyPr>
            <a:noAutofit/>
          </a:bodyPr>
          <a:lstStyle/>
          <a:p>
            <a:pPr marL="0" indent="0">
              <a:buNone/>
            </a:pPr>
            <a:r>
              <a:rPr lang="en-IN"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Promoter :</a:t>
            </a:r>
          </a:p>
          <a:p>
            <a:pPr marL="0" indent="0" algn="just">
              <a:buNone/>
            </a:pPr>
            <a:r>
              <a:rPr lang="en-GB" sz="2300" dirty="0">
                <a:effectLst/>
                <a:latin typeface="Calibri" panose="020F0502020204030204" pitchFamily="34" charset="0"/>
                <a:ea typeface="Times New Roman" panose="02020603050405020304" pitchFamily="18" charset="0"/>
                <a:cs typeface="Times New Roman" panose="02020603050405020304" pitchFamily="18" charset="0"/>
              </a:rPr>
              <a:t>A promoter is said to be the one who undertakes to form a company with reference to a given project and to set it going and who takes the necessary steps to accomplish that purpose. Thus, apart from conceiving a business opportunity the promoters analyse its prospects and bring together the men, materials, machinery, managerial abilities and financial resources and set the organisation going.</a:t>
            </a:r>
          </a:p>
          <a:p>
            <a:pPr marL="0" indent="0" algn="just">
              <a:buNone/>
            </a:pPr>
            <a:r>
              <a:rPr lang="en-GB" sz="2300" dirty="0">
                <a:effectLst/>
                <a:latin typeface="Calibri" panose="020F0502020204030204" pitchFamily="34" charset="0"/>
                <a:ea typeface="Times New Roman" panose="02020603050405020304" pitchFamily="18" charset="0"/>
                <a:cs typeface="Times New Roman" panose="02020603050405020304" pitchFamily="18" charset="0"/>
              </a:rPr>
              <a:t>As per section 69, a promoter means a person</a:t>
            </a:r>
          </a:p>
          <a:p>
            <a:pPr marL="0" indent="0" algn="just">
              <a:buNone/>
            </a:pPr>
            <a:r>
              <a:rPr lang="en-GB" sz="2300" dirty="0">
                <a:effectLst/>
                <a:latin typeface="Calibri" panose="020F0502020204030204" pitchFamily="34" charset="0"/>
                <a:ea typeface="Times New Roman" panose="02020603050405020304" pitchFamily="18" charset="0"/>
                <a:cs typeface="Times New Roman" panose="02020603050405020304" pitchFamily="18" charset="0"/>
              </a:rPr>
              <a:t>(a) Who has been named as such in a prospectus or is identified by the company in the annual return referred to in section 92; or</a:t>
            </a:r>
          </a:p>
          <a:p>
            <a:pPr marL="0" indent="0" algn="just">
              <a:buNone/>
            </a:pPr>
            <a:r>
              <a:rPr lang="en-GB" sz="2300" dirty="0">
                <a:effectLst/>
                <a:latin typeface="Calibri" panose="020F0502020204030204" pitchFamily="34" charset="0"/>
                <a:ea typeface="Times New Roman" panose="02020603050405020304" pitchFamily="18" charset="0"/>
                <a:cs typeface="Times New Roman" panose="02020603050405020304" pitchFamily="18" charset="0"/>
              </a:rPr>
              <a:t>(b) Who has control over the affairs of the company, directly or indirectly whether as a shareholder, director or otherwise; or</a:t>
            </a:r>
          </a:p>
          <a:p>
            <a:pPr marL="0" indent="0" algn="just">
              <a:buNone/>
            </a:pPr>
            <a:r>
              <a:rPr lang="en-GB" sz="2300" dirty="0">
                <a:effectLst/>
                <a:latin typeface="Calibri" panose="020F0502020204030204" pitchFamily="34" charset="0"/>
                <a:ea typeface="Times New Roman" panose="02020603050405020304" pitchFamily="18" charset="0"/>
                <a:cs typeface="Times New Roman" panose="02020603050405020304" pitchFamily="18" charset="0"/>
              </a:rPr>
              <a:t>(c) In accordance with whose advice, directions or instructions the Board of Directors of the company is accustomed to act. However, it is provided that nothing in this sub- clause shall apply to a person who is acting merely in a professional capacity.</a:t>
            </a:r>
          </a:p>
          <a:p>
            <a:pPr marL="0" indent="0" algn="just">
              <a:buNone/>
            </a:pPr>
            <a:endParaRPr lang="en-US" sz="2300" dirty="0"/>
          </a:p>
        </p:txBody>
      </p:sp>
      <p:sp>
        <p:nvSpPr>
          <p:cNvPr id="6" name="Slide Number Placeholder 5">
            <a:extLst>
              <a:ext uri="{FF2B5EF4-FFF2-40B4-BE49-F238E27FC236}">
                <a16:creationId xmlns="" xmlns:a16="http://schemas.microsoft.com/office/drawing/2014/main" id="{1B4CAF9A-5583-B349-83FB-0558382FA177}"/>
              </a:ext>
            </a:extLst>
          </p:cNvPr>
          <p:cNvSpPr>
            <a:spLocks noGrp="1"/>
          </p:cNvSpPr>
          <p:nvPr>
            <p:ph type="sldNum" sz="quarter" idx="12"/>
          </p:nvPr>
        </p:nvSpPr>
        <p:spPr/>
        <p:txBody>
          <a:bodyPr/>
          <a:lstStyle/>
          <a:p>
            <a:pPr>
              <a:defRPr/>
            </a:pPr>
            <a:fld id="{FE88FBAD-9DA8-472F-839A-428AD1F4DEE1}" type="slidenum">
              <a:rPr lang="en-US" smtClean="0"/>
              <a:pPr>
                <a:defRPr/>
              </a:pPr>
              <a:t>5</a:t>
            </a:fld>
            <a:endParaRPr lang="en-US"/>
          </a:p>
        </p:txBody>
      </p:sp>
    </p:spTree>
    <p:extLst>
      <p:ext uri="{BB962C8B-B14F-4D97-AF65-F5344CB8AC3E}">
        <p14:creationId xmlns="" xmlns:p14="http://schemas.microsoft.com/office/powerpoint/2010/main" val="632652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C69818-53BD-434B-9DBA-2798F50FD0E9}"/>
              </a:ext>
            </a:extLst>
          </p:cNvPr>
          <p:cNvSpPr>
            <a:spLocks noGrp="1"/>
          </p:cNvSpPr>
          <p:nvPr>
            <p:ph type="title"/>
          </p:nvPr>
        </p:nvSpPr>
        <p:spPr>
          <a:xfrm>
            <a:off x="0" y="-2405970"/>
            <a:ext cx="8229600" cy="1143000"/>
          </a:xfrm>
        </p:spPr>
        <p:txBody>
          <a:bodyPr/>
          <a:lstStyle/>
          <a:p>
            <a:endParaRPr lang="en-US"/>
          </a:p>
        </p:txBody>
      </p:sp>
      <p:sp>
        <p:nvSpPr>
          <p:cNvPr id="3" name="Content Placeholder 2">
            <a:extLst>
              <a:ext uri="{FF2B5EF4-FFF2-40B4-BE49-F238E27FC236}">
                <a16:creationId xmlns="" xmlns:a16="http://schemas.microsoft.com/office/drawing/2014/main" id="{A9BBB26C-8229-2041-8EF4-36608526943A}"/>
              </a:ext>
            </a:extLst>
          </p:cNvPr>
          <p:cNvSpPr>
            <a:spLocks noGrp="1"/>
          </p:cNvSpPr>
          <p:nvPr>
            <p:ph idx="1"/>
          </p:nvPr>
        </p:nvSpPr>
        <p:spPr>
          <a:xfrm>
            <a:off x="568779" y="0"/>
            <a:ext cx="8229600" cy="6126164"/>
          </a:xfrm>
        </p:spPr>
        <p:txBody>
          <a:bodyPr>
            <a:noAutofit/>
          </a:bodyPr>
          <a:lstStyle/>
          <a:p>
            <a:pPr marL="0" indent="0">
              <a:buNone/>
            </a:pPr>
            <a:endParaRPr lang="en-GB" sz="24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GB"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Functions of a </a:t>
            </a:r>
            <a:r>
              <a:rPr lang="en-GB" sz="2800" b="1" dirty="0" smtClean="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Promoter:</a:t>
            </a:r>
            <a:endParaRPr lang="en-GB"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buNone/>
            </a:pPr>
            <a:r>
              <a:rPr lang="en-GB" sz="2300" b="1" dirty="0" smtClean="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a:t>
            </a:r>
            <a:r>
              <a:rPr lang="en-GB" sz="2300" b="1" dirty="0" err="1" smtClean="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i</a:t>
            </a:r>
            <a:r>
              <a:rPr lang="en-GB" sz="23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Identification of business opportunity: </a:t>
            </a:r>
            <a:r>
              <a:rPr lang="en-GB" sz="2300" dirty="0">
                <a:effectLst/>
                <a:latin typeface="Calibri" panose="020F0502020204030204" pitchFamily="34" charset="0"/>
                <a:ea typeface="Times New Roman" panose="02020603050405020304" pitchFamily="18" charset="0"/>
                <a:cs typeface="Times New Roman" panose="02020603050405020304" pitchFamily="18" charset="0"/>
              </a:rPr>
              <a:t>The first and foremost activity of a promoter is to identify a business opportunity. The opportunity may be in respect of producing a new product or service or making some product available through a different channel or any other opportunity having an investment potential. Such opportunity is then analysed to see its technical and economic feasibility.</a:t>
            </a:r>
          </a:p>
          <a:p>
            <a:pPr marL="0" indent="0" algn="just">
              <a:buNone/>
            </a:pPr>
            <a:r>
              <a:rPr lang="en-GB" sz="23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(ii) Feasibility studies: </a:t>
            </a:r>
            <a:r>
              <a:rPr lang="en-GB" sz="2300" dirty="0">
                <a:effectLst/>
                <a:latin typeface="Calibri" panose="020F0502020204030204" pitchFamily="34" charset="0"/>
                <a:ea typeface="Times New Roman" panose="02020603050405020304" pitchFamily="18" charset="0"/>
                <a:cs typeface="Times New Roman" panose="02020603050405020304" pitchFamily="18" charset="0"/>
              </a:rPr>
              <a:t>It may not be feasible or profitable to convert all identified business opportunities into real projects. The promoters, therefore, undertake detailed feasibility studies to investigate all aspects of the business they intend to start. Depending upon the nature of the project, the following feasibility studies may be undertaken, with the help of the specialists like engineers, chartered accountants etc., to examine whether the perceived business opportunity can be profitably exploited.</a:t>
            </a:r>
          </a:p>
          <a:p>
            <a:pPr marL="0" indent="0">
              <a:buNone/>
            </a:pPr>
            <a:endParaRPr lang="en-US" sz="2400" dirty="0"/>
          </a:p>
        </p:txBody>
      </p:sp>
      <p:sp>
        <p:nvSpPr>
          <p:cNvPr id="6" name="Slide Number Placeholder 5">
            <a:extLst>
              <a:ext uri="{FF2B5EF4-FFF2-40B4-BE49-F238E27FC236}">
                <a16:creationId xmlns="" xmlns:a16="http://schemas.microsoft.com/office/drawing/2014/main" id="{EE8B82A6-310F-9847-BE4E-49FCD69035BB}"/>
              </a:ext>
            </a:extLst>
          </p:cNvPr>
          <p:cNvSpPr>
            <a:spLocks noGrp="1"/>
          </p:cNvSpPr>
          <p:nvPr>
            <p:ph type="sldNum" sz="quarter" idx="12"/>
          </p:nvPr>
        </p:nvSpPr>
        <p:spPr/>
        <p:txBody>
          <a:bodyPr/>
          <a:lstStyle/>
          <a:p>
            <a:pPr>
              <a:defRPr/>
            </a:pPr>
            <a:fld id="{FE88FBAD-9DA8-472F-839A-428AD1F4DEE1}" type="slidenum">
              <a:rPr lang="en-US" smtClean="0"/>
              <a:pPr>
                <a:defRPr/>
              </a:pPr>
              <a:t>6</a:t>
            </a:fld>
            <a:endParaRPr lang="en-US"/>
          </a:p>
        </p:txBody>
      </p:sp>
    </p:spTree>
    <p:extLst>
      <p:ext uri="{BB962C8B-B14F-4D97-AF65-F5344CB8AC3E}">
        <p14:creationId xmlns="" xmlns:p14="http://schemas.microsoft.com/office/powerpoint/2010/main" val="1713587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42900" y="245601"/>
            <a:ext cx="8458200" cy="6383799"/>
          </a:xfrm>
          <a:prstGeom prst="rect">
            <a:avLst/>
          </a:prstGeom>
        </p:spPr>
        <p:txBody>
          <a:bodyPr vert="horz" wrap="square" lIns="0" tIns="12700" rIns="0" bIns="0" rtlCol="0">
            <a:spAutoFit/>
          </a:bodyPr>
          <a:lstStyle/>
          <a:p>
            <a:pPr algn="just"/>
            <a:r>
              <a:rPr lang="en-GB" sz="2300" b="1" dirty="0">
                <a:solidFill>
                  <a:schemeClr val="tx2"/>
                </a:solidFill>
                <a:latin typeface="+mj-lt"/>
              </a:rPr>
              <a:t>(a) Technical feasibility: </a:t>
            </a:r>
            <a:r>
              <a:rPr lang="en-GB" sz="2300" dirty="0">
                <a:effectLst/>
                <a:latin typeface="+mj-lt"/>
                <a:ea typeface="Times New Roman" panose="02020603050405020304" pitchFamily="18" charset="0"/>
                <a:cs typeface="Times New Roman" panose="02020603050405020304" pitchFamily="18" charset="0"/>
              </a:rPr>
              <a:t>Sometimes an idea may be good but technically not possible to execute. It may be so because the required raw material or technology is not easily available. For example, in our earlier story suppose </a:t>
            </a:r>
            <a:r>
              <a:rPr lang="en-GB" sz="2300" dirty="0" err="1">
                <a:effectLst/>
                <a:latin typeface="+mj-lt"/>
                <a:ea typeface="Times New Roman" panose="02020603050405020304" pitchFamily="18" charset="0"/>
                <a:cs typeface="Times New Roman" panose="02020603050405020304" pitchFamily="18" charset="0"/>
              </a:rPr>
              <a:t>Avtar</a:t>
            </a:r>
            <a:r>
              <a:rPr lang="en-GB" sz="2300" dirty="0">
                <a:effectLst/>
                <a:latin typeface="+mj-lt"/>
                <a:ea typeface="Times New Roman" panose="02020603050405020304" pitchFamily="18" charset="0"/>
                <a:cs typeface="Times New Roman" panose="02020603050405020304" pitchFamily="18" charset="0"/>
              </a:rPr>
              <a:t> needs a particular metal to produce the carburettor. If that metal is not produced in the country and because of poor political relations, it can not be imported from the country which produces it, the project would be technically unfeasible until arrangements are made to make the metal available from alternative sources.</a:t>
            </a:r>
          </a:p>
          <a:p>
            <a:pPr algn="just"/>
            <a:r>
              <a:rPr lang="en-GB" sz="2300" b="1" dirty="0">
                <a:solidFill>
                  <a:schemeClr val="tx2"/>
                </a:solidFill>
                <a:effectLst/>
                <a:latin typeface="+mj-lt"/>
                <a:ea typeface="Times New Roman" panose="02020603050405020304" pitchFamily="18" charset="0"/>
                <a:cs typeface="Times New Roman" panose="02020603050405020304" pitchFamily="18" charset="0"/>
              </a:rPr>
              <a:t>(b) Financial feasibility: </a:t>
            </a:r>
            <a:r>
              <a:rPr lang="en-GB" sz="2300" dirty="0">
                <a:effectLst/>
                <a:latin typeface="+mj-lt"/>
                <a:ea typeface="Times New Roman" panose="02020603050405020304" pitchFamily="18" charset="0"/>
                <a:cs typeface="Times New Roman" panose="02020603050405020304" pitchFamily="18" charset="0"/>
              </a:rPr>
              <a:t>Every business activity requires </a:t>
            </a:r>
            <a:r>
              <a:rPr lang="en-GB" sz="2300" dirty="0" err="1">
                <a:effectLst/>
                <a:latin typeface="+mj-lt"/>
                <a:ea typeface="Times New Roman" panose="02020603050405020304" pitchFamily="18" charset="0"/>
                <a:cs typeface="Times New Roman" panose="02020603050405020304" pitchFamily="18" charset="0"/>
              </a:rPr>
              <a:t>funds.The</a:t>
            </a:r>
            <a:r>
              <a:rPr lang="en-GB" sz="2300" dirty="0">
                <a:effectLst/>
                <a:latin typeface="+mj-lt"/>
                <a:ea typeface="Times New Roman" panose="02020603050405020304" pitchFamily="18" charset="0"/>
                <a:cs typeface="Times New Roman" panose="02020603050405020304" pitchFamily="18" charset="0"/>
              </a:rPr>
              <a:t> promoters have to estimate the fund requirements for the identified business opportunity. If the required outlay for the project is so large that it cannot easily be arranged within the available means, the project has to be given up. For example, one may think that developing townships is very lucrative. It may turn out that the required funds are in several </a:t>
            </a:r>
            <a:r>
              <a:rPr lang="en-GB" sz="2300" dirty="0" err="1">
                <a:effectLst/>
                <a:latin typeface="+mj-lt"/>
                <a:ea typeface="Times New Roman" panose="02020603050405020304" pitchFamily="18" charset="0"/>
                <a:cs typeface="Times New Roman" panose="02020603050405020304" pitchFamily="18" charset="0"/>
              </a:rPr>
              <a:t>crores</a:t>
            </a:r>
            <a:r>
              <a:rPr lang="en-GB" sz="2300" dirty="0">
                <a:effectLst/>
                <a:latin typeface="+mj-lt"/>
                <a:ea typeface="Times New Roman" panose="02020603050405020304" pitchFamily="18" charset="0"/>
                <a:cs typeface="Times New Roman" panose="02020603050405020304" pitchFamily="18" charset="0"/>
              </a:rPr>
              <a:t> of rupees, which cannot be arranged by floating a company by the promoters. The idea may be abandoned because of the lack of financial feasibility of the project.</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260246"/>
            <a:ext cx="8458200" cy="6445354"/>
          </a:xfrm>
          <a:prstGeom prst="rect">
            <a:avLst/>
          </a:prstGeom>
        </p:spPr>
        <p:txBody>
          <a:bodyPr vert="horz" wrap="square" lIns="0" tIns="12700" rIns="0" bIns="0" rtlCol="0">
            <a:spAutoFit/>
          </a:bodyPr>
          <a:lstStyle/>
          <a:p>
            <a:pPr algn="just"/>
            <a:r>
              <a:rPr lang="en-GB" sz="22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(c) Economic feasibility: </a:t>
            </a: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Sometimes it so happens that a project is technically viable and financially feasible but the chance of it being profitable is very little. In such cases as well, the idea may have to be abandoned. Promoters usually take the help of experts to conduct these studies. It may be noted that these experts do not become promoters just because they are assisting the promoters in these studies. Only when these investigations throw up positive results, the promoters may decide to actually launch a company. </a:t>
            </a:r>
          </a:p>
          <a:p>
            <a:pPr algn="just"/>
            <a:r>
              <a:rPr lang="en-GB" sz="22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(iii) Name approval:</a:t>
            </a: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 Having decided incorporate to a company, the promoters have to select a name for it and submit, an application to the registrar of companies of the state in which the registered office of the company is to be situated, for its approval. The proposed name may be approved if it is not considered undesirable. It may happen that another company exists with the same name or a very similar name or the preferred name is misleading, say, to suggest that the company is in a particular business when it is not true. In such cases the proposed name is not accepted but some alternate name may be approved. Therefore, three names, in order of their priority are given in the application to the Registrar of Companies. .</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610985F-37ED-0848-AE7E-28E687575C72}"/>
              </a:ext>
            </a:extLst>
          </p:cNvPr>
          <p:cNvSpPr>
            <a:spLocks noGrp="1"/>
          </p:cNvSpPr>
          <p:nvPr>
            <p:ph idx="1"/>
          </p:nvPr>
        </p:nvSpPr>
        <p:spPr>
          <a:xfrm>
            <a:off x="457200" y="399369"/>
            <a:ext cx="8229600" cy="5655810"/>
          </a:xfrm>
        </p:spPr>
        <p:txBody>
          <a:bodyPr>
            <a:noAutofit/>
          </a:bodyPr>
          <a:lstStyle/>
          <a:p>
            <a:pPr marL="0" indent="0" algn="just">
              <a:buNone/>
            </a:pPr>
            <a:r>
              <a:rPr lang="en-GB" sz="22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(iv) Fixing up Signatories to the Memorandum of Association: </a:t>
            </a: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Promoters have to decide about the members who will be signing the Memorandum of Association of the proposed company. Usually the people signing memorandum are also the first Directors of the Company. Their written consent to act as Directors and to take up the qualification shares in the company is necessary.</a:t>
            </a:r>
          </a:p>
          <a:p>
            <a:pPr marL="0" indent="0" algn="just">
              <a:buNone/>
            </a:pPr>
            <a:r>
              <a:rPr lang="en-GB" sz="22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(v) Appointment of professionals: </a:t>
            </a: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Certain professionals such as mercantile bankers, auditors etc., are appointed by the promoters to assist them in the preparation of necessary documents which are required to be with the Registrar of Companies. The names and addresses of shareholders and the number of shares allotted to each is submitted to the Registrar in a statement called return of allotment.</a:t>
            </a:r>
          </a:p>
          <a:p>
            <a:pPr marL="0" indent="0" algn="just">
              <a:buNone/>
            </a:pPr>
            <a:r>
              <a:rPr lang="en-GB" sz="22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(vi) Preparation of necessary documents: </a:t>
            </a: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The promoter takes up steps to prepare certain legal documents, which have to be submitted under the law, to the Registrar of the Companies for getting the company registered. These documents are Memorandum of Association, Articles of Association and Consent of Directors</a:t>
            </a:r>
          </a:p>
        </p:txBody>
      </p:sp>
      <p:sp>
        <p:nvSpPr>
          <p:cNvPr id="6" name="Slide Number Placeholder 5">
            <a:extLst>
              <a:ext uri="{FF2B5EF4-FFF2-40B4-BE49-F238E27FC236}">
                <a16:creationId xmlns="" xmlns:a16="http://schemas.microsoft.com/office/drawing/2014/main" id="{5AEC1B79-4C2B-904C-ADD3-0CB03202CEB2}"/>
              </a:ext>
            </a:extLst>
          </p:cNvPr>
          <p:cNvSpPr>
            <a:spLocks noGrp="1"/>
          </p:cNvSpPr>
          <p:nvPr>
            <p:ph type="sldNum" sz="quarter" idx="12"/>
          </p:nvPr>
        </p:nvSpPr>
        <p:spPr/>
        <p:txBody>
          <a:bodyPr/>
          <a:lstStyle/>
          <a:p>
            <a:pPr>
              <a:defRPr/>
            </a:pPr>
            <a:fld id="{FE88FBAD-9DA8-472F-839A-428AD1F4DEE1}" type="slidenum">
              <a:rPr lang="en-US" smtClean="0"/>
              <a:pPr>
                <a:defRPr/>
              </a:pPr>
              <a:t>9</a:t>
            </a:fld>
            <a:endParaRPr lang="en-US"/>
          </a:p>
        </p:txBody>
      </p:sp>
    </p:spTree>
    <p:extLst>
      <p:ext uri="{BB962C8B-B14F-4D97-AF65-F5344CB8AC3E}">
        <p14:creationId xmlns="" xmlns:p14="http://schemas.microsoft.com/office/powerpoint/2010/main" val="2965582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4084</TotalTime>
  <Words>1452</Words>
  <Application>Microsoft Office PowerPoint</Application>
  <PresentationFormat>On-screen Show (4:3)</PresentationFormat>
  <Paragraphs>52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WELCOME  Class: B.Com – Part-2  Subject: Business Regulatory Framework TOPIC:  Formation Of Company, Promoter And Functions Of Promoter</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378</cp:revision>
  <dcterms:created xsi:type="dcterms:W3CDTF">2011-08-23T10:02:56Z</dcterms:created>
  <dcterms:modified xsi:type="dcterms:W3CDTF">2020-07-13T15:43:04Z</dcterms:modified>
</cp:coreProperties>
</file>